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7" r:id="rId5"/>
    <p:sldId id="261" r:id="rId6"/>
    <p:sldId id="266" r:id="rId7"/>
    <p:sldId id="269" r:id="rId8"/>
    <p:sldId id="270" r:id="rId9"/>
    <p:sldId id="271" r:id="rId10"/>
    <p:sldId id="272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58"/>
            <p14:sldId id="261"/>
            <p14:sldId id="263"/>
            <p14:sldId id="262"/>
            <p14:sldId id="259"/>
            <p14:sldId id="260"/>
            <p14:sldId id="264"/>
            <p14:sldId id="265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78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pPr/>
              <a:t>2018-12-23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000013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26298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26298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26298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262988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262988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262988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26298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latin typeface="Arial Black" pitchFamily="34" charset="0"/>
              </a:rPr>
              <a:t>Wspomaganie </a:t>
            </a:r>
            <a:r>
              <a:rPr lang="pl-PL" sz="3600" b="1" dirty="0" smtClean="0">
                <a:latin typeface="Arial Black" pitchFamily="34" charset="0"/>
              </a:rPr>
              <a:t>szkół w rozwoju kompetencji matematyczno – przyrodniczych uczniów – </a:t>
            </a:r>
            <a:r>
              <a:rPr lang="pl-PL" sz="3600" dirty="0" smtClean="0">
                <a:latin typeface="Arial Black" pitchFamily="34" charset="0"/>
              </a:rPr>
              <a:t/>
            </a:r>
            <a:br>
              <a:rPr lang="pl-PL" sz="3600" dirty="0" smtClean="0">
                <a:latin typeface="Arial Black" pitchFamily="34" charset="0"/>
              </a:rPr>
            </a:br>
            <a:r>
              <a:rPr lang="pl-PL" sz="3600" b="1" dirty="0" smtClean="0">
                <a:latin typeface="Arial Black" pitchFamily="34" charset="0"/>
              </a:rPr>
              <a:t>III etap edukacyjny </a:t>
            </a:r>
            <a:endParaRPr lang="pl-PL" sz="3600" dirty="0">
              <a:latin typeface="Arial Black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u="sng" dirty="0" smtClean="0"/>
              <a:t>Moduł II</a:t>
            </a:r>
            <a:r>
              <a:rPr lang="pl-PL" b="1" dirty="0" smtClean="0"/>
              <a:t> </a:t>
            </a:r>
            <a:endParaRPr lang="pl-PL" dirty="0" smtClean="0"/>
          </a:p>
          <a:p>
            <a:r>
              <a:rPr lang="pl-PL" b="1" cap="all" dirty="0" smtClean="0"/>
              <a:t>Rozwój kompetencji kluczowych w procesie </a:t>
            </a:r>
            <a:r>
              <a:rPr lang="pl-PL" b="1" cap="all" dirty="0" smtClean="0"/>
              <a:t>edukacji</a:t>
            </a:r>
          </a:p>
          <a:p>
            <a:r>
              <a:rPr lang="pl-PL" b="1" dirty="0" smtClean="0"/>
              <a:t>II.2. 	Kompetencje kluczowe a prawo oświatowe, podstawa programowa, wymogi   rynku pracy</a:t>
            </a:r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15448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493934"/>
          </a:xfrm>
        </p:spPr>
        <p:txBody>
          <a:bodyPr>
            <a:normAutofit/>
          </a:bodyPr>
          <a:lstStyle/>
          <a:p>
            <a:r>
              <a:rPr lang="pl-PL" b="1" dirty="0" smtClean="0"/>
              <a:t>Do najważniejszych umiejętności zdobywanych przez ucznia w trakcie kształcenia ogólnego w liceum ogólnokształcącym i technikum należą</a:t>
            </a:r>
            <a:r>
              <a:rPr lang="pl-PL" dirty="0" smtClean="0"/>
              <a:t>: </a:t>
            </a:r>
          </a:p>
          <a:p>
            <a:r>
              <a:rPr lang="pl-PL" dirty="0" smtClean="0"/>
              <a:t>7) </a:t>
            </a:r>
            <a:r>
              <a:rPr lang="pl-PL" b="1" dirty="0" smtClean="0"/>
              <a:t>nabywanie nawyków systematycznego uczenia się</a:t>
            </a:r>
            <a:r>
              <a:rPr lang="pl-PL" dirty="0" smtClean="0"/>
              <a:t>, porządkowania zdobytej wiedzy i jej pogłębiania; </a:t>
            </a:r>
          </a:p>
          <a:p>
            <a:r>
              <a:rPr lang="pl-PL" dirty="0" smtClean="0"/>
              <a:t>8) </a:t>
            </a:r>
            <a:r>
              <a:rPr lang="pl-PL" b="1" dirty="0" smtClean="0"/>
              <a:t>umiejętność współpracy w grupie </a:t>
            </a:r>
            <a:r>
              <a:rPr lang="pl-PL" dirty="0" smtClean="0"/>
              <a:t>i podejmowania działań indywidualnych.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94968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3106455"/>
            <a:ext cx="10649607" cy="2655518"/>
          </a:xfrm>
        </p:spPr>
        <p:txBody>
          <a:bodyPr>
            <a:normAutofit/>
          </a:bodyPr>
          <a:lstStyle/>
          <a:p>
            <a:r>
              <a:rPr lang="pl-PL" b="1" dirty="0" smtClean="0"/>
              <a:t>Kształcenie ogólne w szkole ponadpodstawowej tworzy programowo spójną całość i stanowi fundament wykształcenia, umożliwiający zdobycie zróżnicowanych kwalifikacji zawodowych, a następnie ich doskonalenie lub modyfikowanie, otwierając proces uczenia się przez całe życie. </a:t>
            </a:r>
            <a:endParaRPr lang="pl-PL" b="1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1015652" y="1179535"/>
            <a:ext cx="10649607" cy="1438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l-PL" sz="2800" dirty="0" smtClean="0"/>
              <a:t>ROZPORZĄDZENIE MINISTRA EDUKACJI NARODOWEJ z dnia 30 stycznia 2018 r. w sprawie podstawy programowej kształcenia ogólnego dla liceum ogólnokształcącego, technikum oraz branżowej szkoły II stopnia. </a:t>
            </a: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052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75570" y="954888"/>
            <a:ext cx="10649607" cy="535709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Celem kształcenia ogólnego w liceum ogólnokształcącym i technikum jest: 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438412" y="1377864"/>
            <a:ext cx="11448788" cy="44091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pl-PL" sz="2200" dirty="0" smtClean="0"/>
              <a:t>1) traktowanie uporządkowanej, systematycznej wiedzy jako podstawy kształtowania umiejętności; </a:t>
            </a:r>
          </a:p>
          <a:p>
            <a:r>
              <a:rPr lang="pl-PL" sz="2200" dirty="0" smtClean="0"/>
              <a:t>2) doskonalenie umiejętności myślowo-językowych, takich jak: czytanie ze zrozumieniem, pisanie twórcze, formułowanie pytań i problemów, posługiwanie się kryteriami, uzasadnianie, wyjaśnianie, klasyfikowanie, wnioskowanie, definiowanie, posługiwanie się przykładami itp.; 3) rozwijanie osobistych zainteresowań ucznia i integrowanie wiedzy przedmiotowej z różnych dyscyplin; </a:t>
            </a:r>
          </a:p>
          <a:p>
            <a:r>
              <a:rPr lang="pl-PL" sz="2200" dirty="0" smtClean="0"/>
              <a:t>4) zdobywanie umiejętności formułowania samodzielnych i przemyślanych sądów, uzasadniania własnych i cudzych sądów w procesie dialogu we wspólnocie dociekającej; </a:t>
            </a:r>
          </a:p>
          <a:p>
            <a:r>
              <a:rPr lang="pl-PL" sz="2200" dirty="0" smtClean="0"/>
              <a:t>5) łączenie zdolności krytycznego i logicznego myślenia z umiejętnościami wyobrażeniowo-twórczymi; </a:t>
            </a:r>
          </a:p>
          <a:p>
            <a:r>
              <a:rPr lang="pl-PL" sz="2200" dirty="0" smtClean="0"/>
              <a:t>6) rozwijanie wrażliwości społecznej, moralnej i estetycznej; </a:t>
            </a:r>
          </a:p>
          <a:p>
            <a:r>
              <a:rPr lang="pl-PL" sz="2200" dirty="0" smtClean="0"/>
              <a:t>7) rozwijanie narzędzi myślowych umożliwiających uczniom obcowanie z kulturą i jej rozumienie; </a:t>
            </a:r>
          </a:p>
          <a:p>
            <a:r>
              <a:rPr lang="pl-PL" sz="2200" dirty="0" smtClean="0"/>
              <a:t>8) rozwijanie u uczniów szacunku dla wiedzy, wyrabianie pasji poznawania świata i zachęcanie do praktycznego zastosowania zdobytych wiadomości.</a:t>
            </a:r>
            <a:endParaRPr lang="pl-PL" sz="2200" dirty="0"/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493934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 smtClean="0"/>
              <a:t>Do najważniejszych umiejętności zdobywanych przez ucznia w trakcie kształcenia ogólnego w liceum ogólnokształcącym i technikum należą</a:t>
            </a:r>
            <a:r>
              <a:rPr lang="pl-PL" dirty="0" smtClean="0"/>
              <a:t>: </a:t>
            </a:r>
          </a:p>
          <a:p>
            <a:r>
              <a:rPr lang="pl-PL" dirty="0" smtClean="0"/>
              <a:t>1) </a:t>
            </a:r>
            <a:r>
              <a:rPr lang="pl-PL" b="1" dirty="0" smtClean="0"/>
              <a:t>myślenie</a:t>
            </a:r>
            <a:r>
              <a:rPr lang="pl-PL" dirty="0" smtClean="0"/>
              <a:t> – rozumiane jako złożony proces umysłowy, polegający na tworzeniu nowych reprezentacji za pomocą transformacji dostępnych informacji, obejmującej interakcję wielu operacji umysłowych: wnioskowanie, abstrahowanie, rozumowanie, wyobrażanie sobie, sądzenie, rozwiązywanie problemów, twórczość. Dzięki temu, że uczniowie szkoły ponadpodstawowej uczą się równocześnie różnych przedmiotów, możliwe jest rozwijanie następujących typów myślenia: analitycznego, syntetycznego, logicznego, </a:t>
            </a:r>
            <a:r>
              <a:rPr lang="pl-PL" dirty="0" err="1" smtClean="0"/>
              <a:t>komputacyjnego</a:t>
            </a:r>
            <a:r>
              <a:rPr lang="pl-PL" dirty="0" smtClean="0"/>
              <a:t>, przyczynowo-skutkowego, kreatywnego, abstrakcyjnego; zachowanie ciągłości kształcenia ogólnego rozwija zarówno myślenie percepcyjne, jak i myślenie pojęciowe. Synteza obu typów myślenia stanowi podstawę wszechstronnego rozwoju ucznia;</a:t>
            </a:r>
            <a:endParaRPr lang="pl-PL" dirty="0" smtClean="0">
              <a:solidFill>
                <a:srgbClr val="0070C0"/>
              </a:solidFill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94968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493934"/>
          </a:xfrm>
        </p:spPr>
        <p:txBody>
          <a:bodyPr>
            <a:normAutofit/>
          </a:bodyPr>
          <a:lstStyle/>
          <a:p>
            <a:r>
              <a:rPr lang="pl-PL" b="1" dirty="0" smtClean="0"/>
              <a:t>Do najważniejszych umiejętności zdobywanych przez ucznia w trakcie kształcenia ogólnego w liceum ogólnokształcącym i technikum należą</a:t>
            </a:r>
            <a:r>
              <a:rPr lang="pl-PL" dirty="0" smtClean="0"/>
              <a:t>: </a:t>
            </a:r>
          </a:p>
          <a:p>
            <a:r>
              <a:rPr lang="pl-PL" dirty="0" smtClean="0"/>
              <a:t>2) </a:t>
            </a:r>
            <a:r>
              <a:rPr lang="pl-PL" b="1" dirty="0" smtClean="0"/>
              <a:t>czytanie</a:t>
            </a:r>
            <a:r>
              <a:rPr lang="pl-PL" dirty="0" smtClean="0"/>
              <a:t> – umiejętność łącząca zarówno rozumienie sensów, jak i znaczeń symbolicznych wypowiedzi; kluczowa umiejętność lingwistyczna i psychologiczna prowadząca do rozwoju osobowego, aktywnego uczestnictwa we wspólnocie, przekazywania doświadczeń między pokoleniami;</a:t>
            </a:r>
            <a:endParaRPr lang="pl-PL" dirty="0" smtClean="0">
              <a:solidFill>
                <a:srgbClr val="0070C0"/>
              </a:solidFill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94968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493934"/>
          </a:xfrm>
        </p:spPr>
        <p:txBody>
          <a:bodyPr>
            <a:normAutofit/>
          </a:bodyPr>
          <a:lstStyle/>
          <a:p>
            <a:r>
              <a:rPr lang="pl-PL" b="1" dirty="0" smtClean="0"/>
              <a:t>Do najważniejszych umiejętności zdobywanych przez ucznia w trakcie kształcenia ogólnego w liceum ogólnokształcącym i technikum należą</a:t>
            </a:r>
            <a:r>
              <a:rPr lang="pl-PL" dirty="0" smtClean="0"/>
              <a:t>: </a:t>
            </a:r>
          </a:p>
          <a:p>
            <a:r>
              <a:rPr lang="pl-PL" dirty="0" smtClean="0"/>
              <a:t>3) </a:t>
            </a:r>
            <a:r>
              <a:rPr lang="pl-PL" b="1" dirty="0" smtClean="0"/>
              <a:t>umiejętność komunikowania się w języku ojczystym i w językach obcych</a:t>
            </a:r>
            <a:r>
              <a:rPr lang="pl-PL" dirty="0" smtClean="0"/>
              <a:t>, zarówno w mowie, jak i w piśmie, to podstawowa umiejętność społeczna, której podstawą jest znajomość norm językowych oraz tworzenie podstaw porozumienia się w różnych sytuacjach komunikacyjnych;</a:t>
            </a:r>
            <a:endParaRPr lang="pl-PL" dirty="0" smtClean="0">
              <a:solidFill>
                <a:srgbClr val="0070C0"/>
              </a:solidFill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94968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493934"/>
          </a:xfrm>
        </p:spPr>
        <p:txBody>
          <a:bodyPr>
            <a:normAutofit/>
          </a:bodyPr>
          <a:lstStyle/>
          <a:p>
            <a:r>
              <a:rPr lang="pl-PL" b="1" dirty="0" smtClean="0"/>
              <a:t>Do najważniejszych umiejętności zdobywanych przez ucznia w trakcie kształcenia ogólnego w liceum ogólnokształcącym i technikum należą</a:t>
            </a:r>
            <a:r>
              <a:rPr lang="pl-PL" dirty="0" smtClean="0"/>
              <a:t>: </a:t>
            </a:r>
          </a:p>
          <a:p>
            <a:r>
              <a:rPr lang="pl-PL" dirty="0" smtClean="0"/>
              <a:t>4) </a:t>
            </a:r>
            <a:r>
              <a:rPr lang="pl-PL" b="1" dirty="0" smtClean="0"/>
              <a:t>kreatywne rozwiązywanie problemów </a:t>
            </a:r>
            <a:r>
              <a:rPr lang="pl-PL" dirty="0" smtClean="0"/>
              <a:t>z różnych dziedzin </a:t>
            </a:r>
            <a:r>
              <a:rPr lang="pl-PL" b="1" dirty="0" smtClean="0"/>
              <a:t>ze świadomym wykorzystaniem</a:t>
            </a:r>
            <a:r>
              <a:rPr lang="pl-PL" dirty="0" smtClean="0"/>
              <a:t> metod i narzędzi wywodzących się z </a:t>
            </a:r>
            <a:r>
              <a:rPr lang="pl-PL" b="1" dirty="0" smtClean="0"/>
              <a:t>informatyki</a:t>
            </a:r>
            <a:r>
              <a:rPr lang="pl-PL" dirty="0" smtClean="0"/>
              <a:t>, w tym programowanie;</a:t>
            </a:r>
            <a:endParaRPr lang="pl-PL" dirty="0" smtClean="0">
              <a:solidFill>
                <a:srgbClr val="0070C0"/>
              </a:solidFill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94968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493934"/>
          </a:xfrm>
        </p:spPr>
        <p:txBody>
          <a:bodyPr>
            <a:normAutofit/>
          </a:bodyPr>
          <a:lstStyle/>
          <a:p>
            <a:r>
              <a:rPr lang="pl-PL" b="1" dirty="0" smtClean="0"/>
              <a:t>Do najważniejszych umiejętności zdobywanych przez ucznia w trakcie kształcenia ogólnego w liceum ogólnokształcącym i technikum należą</a:t>
            </a:r>
            <a:r>
              <a:rPr lang="pl-PL" dirty="0" smtClean="0"/>
              <a:t>: </a:t>
            </a:r>
          </a:p>
          <a:p>
            <a:r>
              <a:rPr lang="pl-PL" dirty="0" smtClean="0"/>
              <a:t>5) umiejętność sprawnego posługiwania się nowoczesnymi </a:t>
            </a:r>
            <a:r>
              <a:rPr lang="pl-PL" b="1" dirty="0" smtClean="0"/>
              <a:t>technologiami informacyjno-komunikacyjnymi</a:t>
            </a:r>
            <a:r>
              <a:rPr lang="pl-PL" dirty="0" smtClean="0"/>
              <a:t>, w tym dbałość o poszanowanie praw autorskich i bezpieczne poruszanie się w cyberprzestrzeni;</a:t>
            </a:r>
            <a:endParaRPr lang="pl-PL" dirty="0" smtClean="0">
              <a:solidFill>
                <a:srgbClr val="0070C0"/>
              </a:solidFill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94968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493934"/>
          </a:xfrm>
        </p:spPr>
        <p:txBody>
          <a:bodyPr>
            <a:normAutofit/>
          </a:bodyPr>
          <a:lstStyle/>
          <a:p>
            <a:r>
              <a:rPr lang="pl-PL" b="1" dirty="0" smtClean="0"/>
              <a:t>Do najważniejszych umiejętności zdobywanych przez ucznia w trakcie kształcenia ogólnego w liceum ogólnokształcącym i technikum należą</a:t>
            </a:r>
            <a:r>
              <a:rPr lang="pl-PL" dirty="0" smtClean="0"/>
              <a:t>: </a:t>
            </a:r>
          </a:p>
          <a:p>
            <a:r>
              <a:rPr lang="pl-PL" dirty="0" smtClean="0"/>
              <a:t>6) </a:t>
            </a:r>
            <a:r>
              <a:rPr lang="pl-PL" b="1" dirty="0" smtClean="0"/>
              <a:t>umiejętność samodzielnego docierania do informacji</a:t>
            </a:r>
            <a:r>
              <a:rPr lang="pl-PL" dirty="0" smtClean="0"/>
              <a:t>, dokonywania ich selekcji, syntezy oraz wartościowania, rzetelnego korzystania ze źródeł;</a:t>
            </a:r>
            <a:endParaRPr lang="pl-PL" dirty="0" smtClean="0">
              <a:solidFill>
                <a:srgbClr val="0070C0"/>
              </a:solidFill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9496839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640</Words>
  <Application>Microsoft Office PowerPoint</Application>
  <PresentationFormat>Niestandardowy</PresentationFormat>
  <Paragraphs>48</Paragraphs>
  <Slides>10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Wspomaganie szkół w rozwoju kompetencji matematyczno – przyrodniczych uczniów –  III etap edukacyjny 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Domownicy</cp:lastModifiedBy>
  <cp:revision>12</cp:revision>
  <dcterms:created xsi:type="dcterms:W3CDTF">2018-12-02T13:14:09Z</dcterms:created>
  <dcterms:modified xsi:type="dcterms:W3CDTF">2018-12-23T16:01:13Z</dcterms:modified>
</cp:coreProperties>
</file>